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9" r:id="rId3"/>
    <p:sldId id="267" r:id="rId4"/>
    <p:sldId id="257" r:id="rId5"/>
    <p:sldId id="264" r:id="rId6"/>
    <p:sldId id="265" r:id="rId7"/>
    <p:sldId id="272" r:id="rId8"/>
    <p:sldId id="266" r:id="rId9"/>
    <p:sldId id="270" r:id="rId10"/>
    <p:sldId id="261" r:id="rId11"/>
    <p:sldId id="268" r:id="rId12"/>
    <p:sldId id="271" r:id="rId13"/>
    <p:sldId id="262"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snapToObjects="1">
      <p:cViewPr varScale="1">
        <p:scale>
          <a:sx n="95" d="100"/>
          <a:sy n="95" d="100"/>
        </p:scale>
        <p:origin x="317" y="9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4/23/2025</a:t>
            </a:fld>
            <a:endParaRPr lang="en-US"/>
          </a:p>
        </p:txBody>
      </p:sp>
      <p:sp>
        <p:nvSpPr>
          <p:cNvPr id="5" name="Footer Placeholder 4"/>
          <p:cNvSpPr>
            <a:spLocks noGrp="1"/>
          </p:cNvSpPr>
          <p:nvPr>
            <p:ph type="ftr" sz="quarter" idx="11"/>
          </p:nvPr>
        </p:nvSpPr>
        <p:spPr>
          <a:xfrm>
            <a:off x="812805" y="6272785"/>
            <a:ext cx="4745736" cy="365125"/>
          </a:xfrm>
        </p:spPr>
        <p:txBody>
          <a:bodyPr/>
          <a:lstStyle/>
          <a:p>
            <a:endParaRPr lang="en-US"/>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C1FF6DA9-008F-8B48-92A6-B652298478BF}" type="slidenum">
              <a:rPr lang="en-US" smtClean="0"/>
              <a:t>‹#›</a:t>
            </a:fld>
            <a:endParaRPr lang="en-US"/>
          </a:p>
        </p:txBody>
      </p:sp>
    </p:spTree>
    <p:extLst>
      <p:ext uri="{BB962C8B-B14F-4D97-AF65-F5344CB8AC3E}">
        <p14:creationId xmlns:p14="http://schemas.microsoft.com/office/powerpoint/2010/main" val="834070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4/23/2025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91130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4/23/2025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89537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4/23/2025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17157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5BCAD085-E8A6-8845-BD4E-CB4CCA059FC4}" type="datetimeFigureOut">
              <a:rPr lang="en-US" smtClean="0"/>
              <a:t>4/23/2025</a:t>
            </a:fld>
            <a:endParaRPr lang="en-US"/>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n-US"/>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374439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531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4/23/2025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45243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5BCAD085-E8A6-8845-BD4E-CB4CCA059FC4}" type="datetimeFigureOut">
              <a:rPr lang="en-US" smtClean="0"/>
              <a:t>4/23/2025</a:t>
            </a:fld>
            <a:endParaRPr 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04578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65918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5BCAD085-E8A6-8845-BD4E-CB4CCA059FC4}" type="datetimeFigureOut">
              <a:rPr lang="en-US" smtClean="0"/>
              <a:t>4/23/2025</a:t>
            </a:fld>
            <a:endParaRPr lang="en-US"/>
          </a:p>
        </p:txBody>
      </p:sp>
      <p:sp>
        <p:nvSpPr>
          <p:cNvPr id="10" name="Footer Placeholder 9"/>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300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5BCAD085-E8A6-8845-BD4E-CB4CCA059FC4}" type="datetimeFigureOut">
              <a:rPr lang="en-US" smtClean="0"/>
              <a:t>4/23/2025</a:t>
            </a:fld>
            <a:endParaRPr lang="en-US"/>
          </a:p>
        </p:txBody>
      </p:sp>
      <p:sp>
        <p:nvSpPr>
          <p:cNvPr id="10" name="Slide Number Placeholder 9"/>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37125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5BCAD085-E8A6-8845-BD4E-CB4CCA059FC4}" type="datetimeFigureOut">
              <a:rPr lang="en-US" smtClean="0"/>
              <a:t>4/23/2025</a:t>
            </a:fld>
            <a:endParaRPr lang="en-U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1541576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07/978-3-319-12127-7_126-1"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19B323-CA3C-4C42-B215-0BFD389A11DB}"/>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39000" contrast="35000"/>
                    </a14:imgEffect>
                  </a14:imgLayer>
                </a14:imgProps>
              </a:ext>
            </a:extLst>
          </a:blip>
          <a:stretch>
            <a:fillRect/>
          </a:stretch>
        </p:blipFill>
        <p:spPr>
          <a:xfrm>
            <a:off x="0" y="-25433"/>
            <a:ext cx="9144000" cy="6895707"/>
          </a:xfrm>
          <a:prstGeom prst="rect">
            <a:avLst/>
          </a:prstGeom>
        </p:spPr>
      </p:pic>
      <p:sp>
        <p:nvSpPr>
          <p:cNvPr id="2" name="Title 1"/>
          <p:cNvSpPr>
            <a:spLocks noGrp="1"/>
          </p:cNvSpPr>
          <p:nvPr>
            <p:ph type="ctrTitle"/>
          </p:nvPr>
        </p:nvSpPr>
        <p:spPr>
          <a:xfrm>
            <a:off x="788670" y="1432223"/>
            <a:ext cx="7832142" cy="3035808"/>
          </a:xfrm>
        </p:spPr>
        <p:txBody>
          <a:bodyPr/>
          <a:lstStyle/>
          <a:p>
            <a:r>
              <a:rPr b="1" dirty="0">
                <a:solidFill>
                  <a:schemeClr val="bg1"/>
                </a:solidFill>
                <a:latin typeface="Trebuchet MS" panose="020B0603020202020204" pitchFamily="34" charset="0"/>
              </a:rPr>
              <a:t>Floods in Uganda</a:t>
            </a:r>
          </a:p>
        </p:txBody>
      </p:sp>
      <p:sp>
        <p:nvSpPr>
          <p:cNvPr id="3" name="Subtitle 2"/>
          <p:cNvSpPr>
            <a:spLocks noGrp="1"/>
          </p:cNvSpPr>
          <p:nvPr>
            <p:ph type="subTitle" idx="1"/>
          </p:nvPr>
        </p:nvSpPr>
        <p:spPr>
          <a:xfrm>
            <a:off x="345185" y="4355929"/>
            <a:ext cx="7552945" cy="1069848"/>
          </a:xfrm>
        </p:spPr>
        <p:txBody>
          <a:bodyPr>
            <a:noAutofit/>
          </a:bodyPr>
          <a:lstStyle/>
          <a:p>
            <a:r>
              <a:rPr sz="2400" cap="all" dirty="0">
                <a:solidFill>
                  <a:schemeClr val="bg1"/>
                </a:solidFill>
                <a:latin typeface="Trebuchet MS" panose="020B0603020202020204" pitchFamily="34" charset="0"/>
              </a:rPr>
              <a:t>A Research Project on Flood Management</a:t>
            </a:r>
          </a:p>
          <a:p>
            <a:r>
              <a:rPr sz="2400" dirty="0">
                <a:solidFill>
                  <a:schemeClr val="bg1"/>
                </a:solidFill>
                <a:latin typeface="Trebuchet MS" panose="020B0603020202020204" pitchFamily="34" charset="0"/>
              </a:rPr>
              <a:t>Presented by: Daniel</a:t>
            </a:r>
            <a:r>
              <a:rPr lang="en-US" sz="2400" dirty="0">
                <a:solidFill>
                  <a:schemeClr val="bg1"/>
                </a:solidFill>
                <a:latin typeface="Trebuchet MS" panose="020B0603020202020204" pitchFamily="34" charset="0"/>
              </a:rPr>
              <a:t> Wavamunno</a:t>
            </a:r>
            <a:endParaRPr sz="2400" dirty="0">
              <a:solidFill>
                <a:schemeClr val="bg1"/>
              </a:solidFill>
              <a:latin typeface="Trebuchet MS" panose="020B0603020202020204" pitchFamily="34" charset="0"/>
            </a:endParaRPr>
          </a:p>
          <a:p>
            <a:r>
              <a:rPr sz="2400" dirty="0">
                <a:solidFill>
                  <a:schemeClr val="bg1"/>
                </a:solidFill>
                <a:latin typeface="Trebuchet MS" panose="020B0603020202020204" pitchFamily="34" charset="0"/>
              </a:rPr>
              <a:t>Registration Number: S23B23/091</a:t>
            </a:r>
          </a:p>
          <a:p>
            <a:endParaRPr sz="2400" dirty="0">
              <a:solidFill>
                <a:schemeClr val="bg1"/>
              </a:solidFill>
              <a:latin typeface="Trebuchet MS" panose="020B0603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F1EFAF-4E82-CEFE-6567-C4940C3B0028}"/>
              </a:ext>
            </a:extLst>
          </p:cNvPr>
          <p:cNvPicPr>
            <a:picLocks noChangeAspect="1"/>
          </p:cNvPicPr>
          <p:nvPr/>
        </p:nvPicPr>
        <p:blipFill>
          <a:blip r:embed="rId4"/>
          <a:stretch>
            <a:fillRect/>
          </a:stretch>
        </p:blipFill>
        <p:spPr>
          <a:xfrm>
            <a:off x="0" y="0"/>
            <a:ext cx="9144000" cy="6857999"/>
          </a:xfrm>
          <a:prstGeom prst="rect">
            <a:avLst/>
          </a:prstGeom>
        </p:spPr>
      </p:pic>
      <p:sp>
        <p:nvSpPr>
          <p:cNvPr id="2" name="Title 1"/>
          <p:cNvSpPr>
            <a:spLocks noGrp="1"/>
          </p:cNvSpPr>
          <p:nvPr>
            <p:ph type="title"/>
          </p:nvPr>
        </p:nvSpPr>
        <p:spPr>
          <a:xfrm>
            <a:off x="685800" y="-178891"/>
            <a:ext cx="7772400" cy="1609344"/>
          </a:xfrm>
        </p:spPr>
        <p:txBody>
          <a:bodyPr/>
          <a:lstStyle/>
          <a:p>
            <a:r>
              <a:rPr lang="en-US" dirty="0">
                <a:solidFill>
                  <a:schemeClr val="bg1"/>
                </a:solidFill>
              </a:rPr>
              <a:t>DEMONSTRATION OF THE PROTOTYPE</a:t>
            </a:r>
            <a:endParaRPr dirty="0">
              <a:solidFill>
                <a:schemeClr val="bg1"/>
              </a:solidFill>
            </a:endParaRPr>
          </a:p>
        </p:txBody>
      </p:sp>
      <p:pic>
        <p:nvPicPr>
          <p:cNvPr id="7" name="Media1">
            <a:hlinkClick r:id="" action="ppaction://media"/>
            <a:extLst>
              <a:ext uri="{FF2B5EF4-FFF2-40B4-BE49-F238E27FC236}">
                <a16:creationId xmlns:a16="http://schemas.microsoft.com/office/drawing/2014/main" id="{31410C61-E718-08CF-2799-B31C88585B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16029" y="1430453"/>
            <a:ext cx="8111942" cy="4562856"/>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50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E8495C-E7D4-5D4C-F2BE-837FD080F019}"/>
              </a:ext>
            </a:extLst>
          </p:cNvPr>
          <p:cNvPicPr>
            <a:picLocks noChangeAspect="1"/>
          </p:cNvPicPr>
          <p:nvPr/>
        </p:nvPicPr>
        <p:blipFill>
          <a:blip r:embed="rId2"/>
          <a:stretch>
            <a:fillRect/>
          </a:stretch>
        </p:blipFill>
        <p:spPr>
          <a:xfrm>
            <a:off x="0" y="0"/>
            <a:ext cx="9144000" cy="6857999"/>
          </a:xfrm>
          <a:prstGeom prst="rect">
            <a:avLst/>
          </a:prstGeom>
        </p:spPr>
      </p:pic>
      <p:sp>
        <p:nvSpPr>
          <p:cNvPr id="2" name="Title 1">
            <a:extLst>
              <a:ext uri="{FF2B5EF4-FFF2-40B4-BE49-F238E27FC236}">
                <a16:creationId xmlns:a16="http://schemas.microsoft.com/office/drawing/2014/main" id="{2CAF5B05-9B1A-4101-4188-DBDA574AA99F}"/>
              </a:ext>
            </a:extLst>
          </p:cNvPr>
          <p:cNvSpPr>
            <a:spLocks noGrp="1"/>
          </p:cNvSpPr>
          <p:nvPr>
            <p:ph type="title"/>
          </p:nvPr>
        </p:nvSpPr>
        <p:spPr>
          <a:xfrm>
            <a:off x="467705" y="192251"/>
            <a:ext cx="7772400" cy="1609344"/>
          </a:xfrm>
        </p:spPr>
        <p:txBody>
          <a:bodyPr/>
          <a:lstStyle/>
          <a:p>
            <a:r>
              <a:rPr lang="en-US" dirty="0">
                <a:solidFill>
                  <a:schemeClr val="bg1"/>
                </a:solidFill>
              </a:rPr>
              <a:t>MONITORING DASHBOARD</a:t>
            </a:r>
            <a:endParaRPr lang="en-UG" dirty="0">
              <a:solidFill>
                <a:schemeClr val="bg1"/>
              </a:solidFill>
            </a:endParaRPr>
          </a:p>
        </p:txBody>
      </p:sp>
      <p:pic>
        <p:nvPicPr>
          <p:cNvPr id="5" name="Content Placeholder 4" descr="A screenshot of a computer&#10;&#10;AI-generated content may be incorrect.">
            <a:extLst>
              <a:ext uri="{FF2B5EF4-FFF2-40B4-BE49-F238E27FC236}">
                <a16:creationId xmlns:a16="http://schemas.microsoft.com/office/drawing/2014/main" id="{D50B5B70-32F5-9DED-411A-FE110E3D308B}"/>
              </a:ext>
            </a:extLst>
          </p:cNvPr>
          <p:cNvPicPr>
            <a:picLocks noGrp="1" noChangeAspect="1"/>
          </p:cNvPicPr>
          <p:nvPr>
            <p:ph idx="1"/>
          </p:nvPr>
        </p:nvPicPr>
        <p:blipFill>
          <a:blip r:embed="rId3"/>
          <a:stretch>
            <a:fillRect/>
          </a:stretch>
        </p:blipFill>
        <p:spPr>
          <a:xfrm>
            <a:off x="467705" y="1783368"/>
            <a:ext cx="8308079" cy="4361249"/>
          </a:xfrm>
        </p:spPr>
      </p:pic>
    </p:spTree>
    <p:extLst>
      <p:ext uri="{BB962C8B-B14F-4D97-AF65-F5344CB8AC3E}">
        <p14:creationId xmlns:p14="http://schemas.microsoft.com/office/powerpoint/2010/main" val="3761673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BFA65-7322-A43E-C329-A001B76A6461}"/>
              </a:ext>
            </a:extLst>
          </p:cNvPr>
          <p:cNvPicPr>
            <a:picLocks noChangeAspect="1"/>
          </p:cNvPicPr>
          <p:nvPr/>
        </p:nvPicPr>
        <p:blipFill>
          <a:blip r:embed="rId2"/>
          <a:stretch>
            <a:fillRect/>
          </a:stretch>
        </p:blipFill>
        <p:spPr>
          <a:xfrm>
            <a:off x="0" y="0"/>
            <a:ext cx="9144000" cy="6857999"/>
          </a:xfrm>
          <a:prstGeom prst="rect">
            <a:avLst/>
          </a:prstGeom>
        </p:spPr>
      </p:pic>
      <p:sp>
        <p:nvSpPr>
          <p:cNvPr id="2" name="Title 1">
            <a:extLst>
              <a:ext uri="{FF2B5EF4-FFF2-40B4-BE49-F238E27FC236}">
                <a16:creationId xmlns:a16="http://schemas.microsoft.com/office/drawing/2014/main" id="{453DD20A-8BF5-B7D9-D452-6FE978DFE8F8}"/>
              </a:ext>
            </a:extLst>
          </p:cNvPr>
          <p:cNvSpPr>
            <a:spLocks noGrp="1"/>
          </p:cNvSpPr>
          <p:nvPr>
            <p:ph type="title"/>
          </p:nvPr>
        </p:nvSpPr>
        <p:spPr/>
        <p:txBody>
          <a:bodyPr/>
          <a:lstStyle/>
          <a:p>
            <a:r>
              <a:rPr lang="en-US" dirty="0">
                <a:solidFill>
                  <a:schemeClr val="bg1"/>
                </a:solidFill>
              </a:rPr>
              <a:t>CHALLENGES </a:t>
            </a:r>
            <a:endParaRPr lang="en-UG" dirty="0">
              <a:solidFill>
                <a:schemeClr val="bg1"/>
              </a:solidFill>
            </a:endParaRPr>
          </a:p>
        </p:txBody>
      </p:sp>
      <p:sp>
        <p:nvSpPr>
          <p:cNvPr id="3" name="Content Placeholder 2">
            <a:extLst>
              <a:ext uri="{FF2B5EF4-FFF2-40B4-BE49-F238E27FC236}">
                <a16:creationId xmlns:a16="http://schemas.microsoft.com/office/drawing/2014/main" id="{020633A6-8AEE-0EA0-5AAB-42233D42D5A6}"/>
              </a:ext>
            </a:extLst>
          </p:cNvPr>
          <p:cNvSpPr>
            <a:spLocks noGrp="1"/>
          </p:cNvSpPr>
          <p:nvPr>
            <p:ph idx="1"/>
          </p:nvPr>
        </p:nvSpPr>
        <p:spPr>
          <a:xfrm>
            <a:off x="685799" y="2121408"/>
            <a:ext cx="7630611" cy="4050792"/>
          </a:xfrm>
        </p:spPr>
        <p:txBody>
          <a:bodyPr/>
          <a:lstStyle/>
          <a:p>
            <a:r>
              <a:rPr lang="en-US" dirty="0">
                <a:solidFill>
                  <a:schemeClr val="bg1"/>
                </a:solidFill>
                <a:latin typeface="Times New Roman" panose="02020603050405020304" pitchFamily="18" charset="0"/>
                <a:cs typeface="Times New Roman" panose="02020603050405020304" pitchFamily="18" charset="0"/>
              </a:rPr>
              <a:t>Limited historical data</a:t>
            </a:r>
          </a:p>
          <a:p>
            <a:r>
              <a:rPr lang="en-US" dirty="0">
                <a:solidFill>
                  <a:schemeClr val="bg1"/>
                </a:solidFill>
                <a:latin typeface="Times New Roman" panose="02020603050405020304" pitchFamily="18" charset="0"/>
                <a:cs typeface="Times New Roman" panose="02020603050405020304" pitchFamily="18" charset="0"/>
              </a:rPr>
              <a:t>Accessing embedded systems components in Uganda</a:t>
            </a:r>
          </a:p>
          <a:p>
            <a:r>
              <a:rPr lang="en-US" dirty="0">
                <a:solidFill>
                  <a:schemeClr val="bg1"/>
                </a:solidFill>
                <a:latin typeface="Times New Roman" panose="02020603050405020304" pitchFamily="18" charset="0"/>
                <a:cs typeface="Times New Roman" panose="02020603050405020304" pitchFamily="18" charset="0"/>
              </a:rPr>
              <a:t>Sensor accuracy &amp; calibration</a:t>
            </a:r>
            <a:endParaRPr lang="en-UG"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4972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41866B-66E7-43DC-25E3-0BB0216FBBAB}"/>
              </a:ext>
            </a:extLst>
          </p:cNvPr>
          <p:cNvPicPr>
            <a:picLocks noChangeAspect="1"/>
          </p:cNvPicPr>
          <p:nvPr/>
        </p:nvPicPr>
        <p:blipFill>
          <a:blip r:embed="rId2"/>
          <a:stretch>
            <a:fillRect/>
          </a:stretch>
        </p:blipFill>
        <p:spPr>
          <a:xfrm>
            <a:off x="0" y="0"/>
            <a:ext cx="9144000" cy="6857999"/>
          </a:xfrm>
          <a:prstGeom prst="rect">
            <a:avLst/>
          </a:prstGeom>
        </p:spPr>
      </p:pic>
      <p:sp>
        <p:nvSpPr>
          <p:cNvPr id="2" name="Title 1"/>
          <p:cNvSpPr>
            <a:spLocks noGrp="1"/>
          </p:cNvSpPr>
          <p:nvPr>
            <p:ph type="title"/>
          </p:nvPr>
        </p:nvSpPr>
        <p:spPr>
          <a:xfrm>
            <a:off x="685800" y="-173735"/>
            <a:ext cx="7772400" cy="1609344"/>
          </a:xfrm>
        </p:spPr>
        <p:txBody>
          <a:bodyPr/>
          <a:lstStyle/>
          <a:p>
            <a:r>
              <a:rPr dirty="0">
                <a:solidFill>
                  <a:schemeClr val="bg1"/>
                </a:solidFill>
              </a:rPr>
              <a:t>References</a:t>
            </a:r>
          </a:p>
        </p:txBody>
      </p:sp>
      <p:sp>
        <p:nvSpPr>
          <p:cNvPr id="3" name="Content Placeholder 2"/>
          <p:cNvSpPr>
            <a:spLocks noGrp="1"/>
          </p:cNvSpPr>
          <p:nvPr>
            <p:ph idx="1"/>
          </p:nvPr>
        </p:nvSpPr>
        <p:spPr>
          <a:xfrm>
            <a:off x="685800" y="1090406"/>
            <a:ext cx="7948836" cy="5218339"/>
          </a:xfrm>
        </p:spPr>
        <p:txBody>
          <a:bodyPr>
            <a:normAutofit fontScale="92500" lnSpcReduction="10000"/>
          </a:bodyPr>
          <a:lstStyle/>
          <a:p>
            <a:r>
              <a:rPr dirty="0">
                <a:solidFill>
                  <a:schemeClr val="bg1"/>
                </a:solidFill>
                <a:latin typeface="Times New Roman" panose="02020603050405020304" pitchFamily="18" charset="0"/>
                <a:cs typeface="Times New Roman" panose="02020603050405020304" pitchFamily="18" charset="0"/>
              </a:rPr>
              <a:t>DTM. (2023). El Niño Impact Tracking 2023/2024. DTM Uganda.</a:t>
            </a:r>
            <a:endParaRPr lang="en-US" dirty="0">
              <a:solidFill>
                <a:schemeClr val="bg1"/>
              </a:solidFill>
              <a:latin typeface="Times New Roman" panose="02020603050405020304" pitchFamily="18" charset="0"/>
              <a:cs typeface="Times New Roman" panose="02020603050405020304" pitchFamily="18" charset="0"/>
            </a:endParaRPr>
          </a:p>
          <a:p>
            <a:r>
              <a:rPr lang="en-US" b="0" i="0" dirty="0" err="1">
                <a:solidFill>
                  <a:schemeClr val="bg1"/>
                </a:solidFill>
                <a:effectLst/>
                <a:latin typeface="Times New Roman" panose="02020603050405020304" pitchFamily="18" charset="0"/>
                <a:cs typeface="Times New Roman" panose="02020603050405020304" pitchFamily="18" charset="0"/>
              </a:rPr>
              <a:t>Luino</a:t>
            </a:r>
            <a:r>
              <a:rPr lang="en-US" b="0" i="0" dirty="0">
                <a:solidFill>
                  <a:schemeClr val="bg1"/>
                </a:solidFill>
                <a:effectLst/>
                <a:latin typeface="Times New Roman" panose="02020603050405020304" pitchFamily="18" charset="0"/>
                <a:cs typeface="Times New Roman" panose="02020603050405020304" pitchFamily="18" charset="0"/>
              </a:rPr>
              <a:t>, F. (2016). Floods. In: </a:t>
            </a:r>
            <a:r>
              <a:rPr lang="en-US" b="0" i="0" dirty="0" err="1">
                <a:solidFill>
                  <a:schemeClr val="bg1"/>
                </a:solidFill>
                <a:effectLst/>
                <a:latin typeface="Times New Roman" panose="02020603050405020304" pitchFamily="18" charset="0"/>
                <a:cs typeface="Times New Roman" panose="02020603050405020304" pitchFamily="18" charset="0"/>
              </a:rPr>
              <a:t>Bobrowsky</a:t>
            </a:r>
            <a:r>
              <a:rPr lang="en-US" b="0" i="0" dirty="0">
                <a:solidFill>
                  <a:schemeClr val="bg1"/>
                </a:solidFill>
                <a:effectLst/>
                <a:latin typeface="Times New Roman" panose="02020603050405020304" pitchFamily="18" charset="0"/>
                <a:cs typeface="Times New Roman" panose="02020603050405020304" pitchFamily="18" charset="0"/>
              </a:rPr>
              <a:t>, P., Marker, B. (eds) Encyclopedia of Engineering Geology. Encyclopedia of Earth Sciences Series. Springer, Cham. </a:t>
            </a:r>
            <a:r>
              <a:rPr lang="en-US" b="0" i="0" dirty="0">
                <a:solidFill>
                  <a:schemeClr val="bg1"/>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https://doi.org/10.1007/978-3-319-12127-7_126-1</a:t>
            </a:r>
            <a:endParaRPr lang="en-US" b="0" i="0" dirty="0">
              <a:solidFill>
                <a:schemeClr val="bg1"/>
              </a:solidFill>
              <a:effectLst/>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Ministry of Water and Environment, Climate Change Department, 2022. Floods and Heat Stress in Uganda, Report 2022.</a:t>
            </a:r>
          </a:p>
          <a:p>
            <a:r>
              <a:rPr lang="en-US" dirty="0">
                <a:solidFill>
                  <a:schemeClr val="bg1"/>
                </a:solidFill>
                <a:latin typeface="Times New Roman" panose="02020603050405020304" pitchFamily="18" charset="0"/>
                <a:cs typeface="Times New Roman" panose="02020603050405020304" pitchFamily="18" charset="0"/>
              </a:rPr>
              <a:t> OCHA, "Floods in Pakistan: Rethinking the humanitarian role," Humanitarian Outcomes, 2022.</a:t>
            </a:r>
          </a:p>
          <a:p>
            <a:r>
              <a:rPr lang="en-US" dirty="0">
                <a:solidFill>
                  <a:schemeClr val="bg1"/>
                </a:solidFill>
                <a:latin typeface="Times New Roman" panose="02020603050405020304" pitchFamily="18" charset="0"/>
                <a:cs typeface="Times New Roman" panose="02020603050405020304" pitchFamily="18" charset="0"/>
              </a:rPr>
              <a:t>OCHA, "Libya: Flood Response Humanitarian Update (as of 15 December 2023)," 2023.</a:t>
            </a:r>
          </a:p>
          <a:p>
            <a:r>
              <a:rPr lang="en-US" dirty="0">
                <a:solidFill>
                  <a:schemeClr val="bg1"/>
                </a:solidFill>
                <a:latin typeface="Times New Roman" panose="02020603050405020304" pitchFamily="18" charset="0"/>
                <a:cs typeface="Times New Roman" panose="02020603050405020304" pitchFamily="18" charset="0"/>
              </a:rPr>
              <a:t>UNDRR, "Global Assessment Report on Disaster Risk Reduction," United Nations Office for Disaster Risk Reduction, 2022.</a:t>
            </a:r>
          </a:p>
          <a:p>
            <a:r>
              <a:rPr lang="en-US" dirty="0">
                <a:solidFill>
                  <a:schemeClr val="bg1"/>
                </a:solidFill>
                <a:latin typeface="Times New Roman" panose="02020603050405020304" pitchFamily="18" charset="0"/>
                <a:cs typeface="Times New Roman" panose="02020603050405020304" pitchFamily="18" charset="0"/>
              </a:rPr>
              <a:t>ITU, "Early Warning Systems for Flood Management in Uganda," International Telecommunications Union, 2014.</a:t>
            </a:r>
          </a:p>
          <a:p>
            <a:r>
              <a:rPr lang="en-US" dirty="0">
                <a:solidFill>
                  <a:schemeClr val="bg1"/>
                </a:solidFill>
                <a:latin typeface="Times New Roman" panose="02020603050405020304" pitchFamily="18" charset="0"/>
                <a:cs typeface="Times New Roman" panose="02020603050405020304" pitchFamily="18" charset="0"/>
              </a:rPr>
              <a:t>Travis M. Smith at </a:t>
            </a:r>
            <a:r>
              <a:rPr lang="en-US" dirty="0" err="1">
                <a:solidFill>
                  <a:schemeClr val="bg1"/>
                </a:solidFill>
                <a:latin typeface="Times New Roman" panose="02020603050405020304" pitchFamily="18" charset="0"/>
                <a:cs typeface="Times New Roman" panose="02020603050405020304" pitchFamily="18" charset="0"/>
              </a:rPr>
              <a:t>el</a:t>
            </a:r>
            <a:r>
              <a:rPr lang="en-US" dirty="0">
                <a:solidFill>
                  <a:schemeClr val="bg1"/>
                </a:solidFill>
                <a:latin typeface="Times New Roman" panose="02020603050405020304" pitchFamily="18" charset="0"/>
                <a:cs typeface="Times New Roman" panose="02020603050405020304" pitchFamily="18" charset="0"/>
              </a:rPr>
              <a:t>, "Multi-Radar Multi-Sensor (MRMS) Severe Weather and Aviation Products: Initial Operating Capabilities,“ https://doi.org/10.1175/BAMS-D-14-00173.1, Page(s): 1617–1630, 2016.</a:t>
            </a:r>
            <a:endParaRPr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B33D37-1D45-DAE6-E9A5-B9179B3A5A0F}"/>
              </a:ext>
            </a:extLst>
          </p:cNvPr>
          <p:cNvPicPr>
            <a:picLocks noChangeAspect="1"/>
          </p:cNvPicPr>
          <p:nvPr/>
        </p:nvPicPr>
        <p:blipFill>
          <a:blip r:embed="rId2"/>
          <a:stretch>
            <a:fillRect/>
          </a:stretch>
        </p:blipFill>
        <p:spPr>
          <a:xfrm>
            <a:off x="0" y="0"/>
            <a:ext cx="9144000" cy="6857999"/>
          </a:xfrm>
          <a:prstGeom prst="rect">
            <a:avLst/>
          </a:prstGeom>
        </p:spPr>
      </p:pic>
      <p:sp>
        <p:nvSpPr>
          <p:cNvPr id="2" name="Title 1">
            <a:extLst>
              <a:ext uri="{FF2B5EF4-FFF2-40B4-BE49-F238E27FC236}">
                <a16:creationId xmlns:a16="http://schemas.microsoft.com/office/drawing/2014/main" id="{64B40053-571E-5B22-59EF-D9E98AC71835}"/>
              </a:ext>
            </a:extLst>
          </p:cNvPr>
          <p:cNvSpPr>
            <a:spLocks noGrp="1"/>
          </p:cNvSpPr>
          <p:nvPr>
            <p:ph type="title"/>
          </p:nvPr>
        </p:nvSpPr>
        <p:spPr/>
        <p:txBody>
          <a:bodyPr>
            <a:normAutofit/>
          </a:bodyPr>
          <a:lstStyle/>
          <a:p>
            <a:r>
              <a:rPr lang="en-US" sz="5400" dirty="0">
                <a:solidFill>
                  <a:schemeClr val="bg1"/>
                </a:solidFill>
              </a:rPr>
              <a:t>INTRODUCTION</a:t>
            </a:r>
            <a:endParaRPr lang="en-UG" sz="5400" dirty="0">
              <a:solidFill>
                <a:schemeClr val="bg1"/>
              </a:solidFill>
            </a:endParaRPr>
          </a:p>
        </p:txBody>
      </p:sp>
      <p:sp>
        <p:nvSpPr>
          <p:cNvPr id="3" name="Content Placeholder 2">
            <a:extLst>
              <a:ext uri="{FF2B5EF4-FFF2-40B4-BE49-F238E27FC236}">
                <a16:creationId xmlns:a16="http://schemas.microsoft.com/office/drawing/2014/main" id="{C886FFB2-61FA-0992-74EE-D6414DE171A2}"/>
              </a:ext>
            </a:extLst>
          </p:cNvPr>
          <p:cNvSpPr>
            <a:spLocks noGrp="1"/>
          </p:cNvSpPr>
          <p:nvPr>
            <p:ph idx="1"/>
          </p:nvPr>
        </p:nvSpPr>
        <p:spPr/>
        <p:txBody>
          <a:bodyPr>
            <a:normAutofit/>
          </a:bodyPr>
          <a:lstStyle/>
          <a:p>
            <a:r>
              <a:rPr lang="en-US" sz="3200" b="0" i="0" dirty="0">
                <a:solidFill>
                  <a:schemeClr val="bg1"/>
                </a:solidFill>
                <a:effectLst/>
                <a:latin typeface="Times New Roman" panose="02020603050405020304" pitchFamily="18" charset="0"/>
                <a:cs typeface="Times New Roman" panose="02020603050405020304" pitchFamily="18" charset="0"/>
              </a:rPr>
              <a:t>Flooding is a natural process that occurs when the level of a body of water rises until it overflows its natural banks or artificial levees and submerges areas usually dry (</a:t>
            </a:r>
            <a:r>
              <a:rPr lang="en-US" sz="2800" b="0" i="0" dirty="0" err="1">
                <a:solidFill>
                  <a:schemeClr val="bg1"/>
                </a:solidFill>
                <a:effectLst/>
                <a:latin typeface="Times New Roman" panose="02020603050405020304" pitchFamily="18" charset="0"/>
                <a:cs typeface="Times New Roman" panose="02020603050405020304" pitchFamily="18" charset="0"/>
              </a:rPr>
              <a:t>Luino</a:t>
            </a:r>
            <a:r>
              <a:rPr lang="en-US" sz="2800" b="0" i="0" dirty="0">
                <a:solidFill>
                  <a:schemeClr val="bg1"/>
                </a:solidFill>
                <a:effectLst/>
                <a:latin typeface="Times New Roman" panose="02020603050405020304" pitchFamily="18" charset="0"/>
                <a:cs typeface="Times New Roman" panose="02020603050405020304" pitchFamily="18" charset="0"/>
              </a:rPr>
              <a:t>, F. 2016)</a:t>
            </a:r>
            <a:r>
              <a:rPr lang="en-US" sz="3200" b="0" i="0" dirty="0">
                <a:solidFill>
                  <a:schemeClr val="bg1"/>
                </a:solidFill>
                <a:effectLst/>
                <a:latin typeface="Times New Roman" panose="02020603050405020304" pitchFamily="18" charset="0"/>
                <a:cs typeface="Times New Roman" panose="02020603050405020304" pitchFamily="18" charset="0"/>
              </a:rPr>
              <a:t>. </a:t>
            </a:r>
            <a:endParaRPr lang="en-UG"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1474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E8E8C-2689-4E3F-0AB1-E5BE403BBD2F}"/>
              </a:ext>
            </a:extLst>
          </p:cNvPr>
          <p:cNvSpPr>
            <a:spLocks noGrp="1"/>
          </p:cNvSpPr>
          <p:nvPr>
            <p:ph type="title"/>
          </p:nvPr>
        </p:nvSpPr>
        <p:spPr/>
        <p:txBody>
          <a:bodyPr/>
          <a:lstStyle/>
          <a:p>
            <a:endParaRPr lang="en-UG"/>
          </a:p>
        </p:txBody>
      </p:sp>
      <p:sp>
        <p:nvSpPr>
          <p:cNvPr id="3" name="Content Placeholder 2">
            <a:extLst>
              <a:ext uri="{FF2B5EF4-FFF2-40B4-BE49-F238E27FC236}">
                <a16:creationId xmlns:a16="http://schemas.microsoft.com/office/drawing/2014/main" id="{82A48993-5496-07B2-D459-CBB6E1173300}"/>
              </a:ext>
            </a:extLst>
          </p:cNvPr>
          <p:cNvSpPr>
            <a:spLocks noGrp="1"/>
          </p:cNvSpPr>
          <p:nvPr>
            <p:ph idx="1"/>
          </p:nvPr>
        </p:nvSpPr>
        <p:spPr/>
        <p:txBody>
          <a:bodyPr/>
          <a:lstStyle/>
          <a:p>
            <a:endParaRPr lang="en-UG"/>
          </a:p>
        </p:txBody>
      </p:sp>
      <p:pic>
        <p:nvPicPr>
          <p:cNvPr id="4" name="Picture 3">
            <a:extLst>
              <a:ext uri="{FF2B5EF4-FFF2-40B4-BE49-F238E27FC236}">
                <a16:creationId xmlns:a16="http://schemas.microsoft.com/office/drawing/2014/main" id="{43EBE7D3-044E-8688-1148-7A42E30C0D08}"/>
              </a:ext>
            </a:extLst>
          </p:cNvPr>
          <p:cNvPicPr>
            <a:picLocks noChangeAspect="1"/>
          </p:cNvPicPr>
          <p:nvPr/>
        </p:nvPicPr>
        <p:blipFill>
          <a:blip r:embed="rId2"/>
          <a:stretch>
            <a:fillRect/>
          </a:stretch>
        </p:blipFill>
        <p:spPr>
          <a:xfrm>
            <a:off x="0" y="0"/>
            <a:ext cx="9144000" cy="6857999"/>
          </a:xfrm>
          <a:prstGeom prst="rect">
            <a:avLst/>
          </a:prstGeom>
        </p:spPr>
      </p:pic>
      <p:sp>
        <p:nvSpPr>
          <p:cNvPr id="5" name="TextBox 4">
            <a:extLst>
              <a:ext uri="{FF2B5EF4-FFF2-40B4-BE49-F238E27FC236}">
                <a16:creationId xmlns:a16="http://schemas.microsoft.com/office/drawing/2014/main" id="{D9D22677-518D-FCD2-F6ED-DF08C8FBE7CE}"/>
              </a:ext>
            </a:extLst>
          </p:cNvPr>
          <p:cNvSpPr txBox="1"/>
          <p:nvPr/>
        </p:nvSpPr>
        <p:spPr>
          <a:xfrm>
            <a:off x="871442" y="695265"/>
            <a:ext cx="6106229" cy="923330"/>
          </a:xfrm>
          <a:prstGeom prst="rect">
            <a:avLst/>
          </a:prstGeom>
          <a:noFill/>
        </p:spPr>
        <p:txBody>
          <a:bodyPr wrap="square" rtlCol="0">
            <a:spAutoFit/>
          </a:bodyPr>
          <a:lstStyle/>
          <a:p>
            <a:r>
              <a:rPr lang="en-US" sz="5400" dirty="0">
                <a:solidFill>
                  <a:schemeClr val="bg1"/>
                </a:solidFill>
                <a:latin typeface="Rockwell Condensed (Headings)"/>
              </a:rPr>
              <a:t>UGANDA</a:t>
            </a:r>
            <a:endParaRPr lang="en-UG" sz="5400" dirty="0">
              <a:solidFill>
                <a:schemeClr val="bg1"/>
              </a:solidFill>
              <a:latin typeface="Rockwell Condensed (Headings)"/>
            </a:endParaRPr>
          </a:p>
        </p:txBody>
      </p:sp>
      <p:sp>
        <p:nvSpPr>
          <p:cNvPr id="6" name="TextBox 5">
            <a:extLst>
              <a:ext uri="{FF2B5EF4-FFF2-40B4-BE49-F238E27FC236}">
                <a16:creationId xmlns:a16="http://schemas.microsoft.com/office/drawing/2014/main" id="{B7AD2E2E-57CA-B72F-E6F2-FFA862016662}"/>
              </a:ext>
            </a:extLst>
          </p:cNvPr>
          <p:cNvSpPr txBox="1"/>
          <p:nvPr/>
        </p:nvSpPr>
        <p:spPr>
          <a:xfrm>
            <a:off x="871442" y="2301233"/>
            <a:ext cx="7137229" cy="3539430"/>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Each year, floods impact nearly 50,000 people in Uganda with an estimated annual cost of flood damage that is over $62 million (Ministry of Water and Environment, 2022).</a:t>
            </a:r>
          </a:p>
          <a:p>
            <a:endParaRPr lang="en-US" sz="3200" dirty="0">
              <a:solidFill>
                <a:schemeClr val="bg1"/>
              </a:solidFill>
              <a:latin typeface="Times New Roman" panose="02020603050405020304" pitchFamily="18" charset="0"/>
              <a:cs typeface="Times New Roman" panose="02020603050405020304" pitchFamily="18" charset="0"/>
            </a:endParaRPr>
          </a:p>
          <a:p>
            <a:endParaRPr lang="en-UG"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15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CEC2CC-7E74-4A4D-8D7E-CDC5AD3175F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4000" contrast="-8000"/>
                    </a14:imgEffect>
                  </a14:imgLayer>
                </a14:imgProps>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800" y="-311933"/>
            <a:ext cx="7772400" cy="1609344"/>
          </a:xfrm>
        </p:spPr>
        <p:txBody>
          <a:bodyPr/>
          <a:lstStyle/>
          <a:p>
            <a:r>
              <a:rPr lang="en-US" dirty="0">
                <a:solidFill>
                  <a:schemeClr val="bg1"/>
                </a:solidFill>
              </a:rPr>
              <a:t>BACKGROUND</a:t>
            </a:r>
            <a:endParaRPr dirty="0">
              <a:solidFill>
                <a:schemeClr val="bg1"/>
              </a:solidFill>
            </a:endParaRPr>
          </a:p>
        </p:txBody>
      </p:sp>
      <p:sp>
        <p:nvSpPr>
          <p:cNvPr id="3" name="Content Placeholder 2"/>
          <p:cNvSpPr>
            <a:spLocks noGrp="1"/>
          </p:cNvSpPr>
          <p:nvPr>
            <p:ph idx="1"/>
          </p:nvPr>
        </p:nvSpPr>
        <p:spPr>
          <a:xfrm>
            <a:off x="685800" y="848788"/>
            <a:ext cx="7772400" cy="5066531"/>
          </a:xfrm>
        </p:spPr>
        <p:txBody>
          <a:bodyPr>
            <a:normAutofit lnSpcReduction="10000"/>
          </a:bodyPr>
          <a:lstStyle/>
          <a:p>
            <a:pPr marL="0" indent="0" algn="l">
              <a:buNone/>
            </a:pPr>
            <a:endParaRPr lang="en-US" sz="1800" b="0" i="0" u="none" strike="noStrike" baseline="0" dirty="0">
              <a:solidFill>
                <a:schemeClr val="bg1"/>
              </a:solidFill>
              <a:latin typeface="Times New Roman" panose="02020603050405020304" pitchFamily="18" charset="0"/>
              <a:cs typeface="Times New Roman" panose="02020603050405020304" pitchFamily="18" charset="0"/>
            </a:endParaRPr>
          </a:p>
          <a:p>
            <a:pPr algn="l"/>
            <a:r>
              <a:rPr lang="en-US" sz="2400" b="0" i="0" u="none" strike="noStrike" baseline="0" dirty="0">
                <a:solidFill>
                  <a:schemeClr val="bg1"/>
                </a:solidFill>
                <a:latin typeface="Times New Roman" panose="02020603050405020304" pitchFamily="18" charset="0"/>
                <a:cs typeface="Times New Roman" panose="02020603050405020304" pitchFamily="18" charset="0"/>
              </a:rPr>
              <a:t>Floods accounted for 6.8 million deaths in the 20th century, with Asia bearing nearly 50% of flood-related fatalities during the last quarter of that century</a:t>
            </a:r>
            <a:r>
              <a:rPr lang="en-US" sz="2400" dirty="0">
                <a:solidFill>
                  <a:schemeClr val="bg1"/>
                </a:solidFill>
                <a:latin typeface="Times New Roman" panose="02020603050405020304" pitchFamily="18" charset="0"/>
                <a:cs typeface="Times New Roman" panose="02020603050405020304" pitchFamily="18" charset="0"/>
              </a:rPr>
              <a:t>.</a:t>
            </a:r>
          </a:p>
          <a:p>
            <a:pPr algn="l"/>
            <a:r>
              <a:rPr lang="en-US" sz="2400" dirty="0">
                <a:solidFill>
                  <a:schemeClr val="bg1"/>
                </a:solidFill>
                <a:latin typeface="Times New Roman" panose="02020603050405020304" pitchFamily="18" charset="0"/>
                <a:cs typeface="Times New Roman" panose="02020603050405020304" pitchFamily="18" charset="0"/>
              </a:rPr>
              <a:t>I</a:t>
            </a:r>
            <a:r>
              <a:rPr lang="en-US" sz="2400" b="0" i="0" u="none" strike="noStrike" baseline="0" dirty="0">
                <a:solidFill>
                  <a:schemeClr val="bg1"/>
                </a:solidFill>
                <a:latin typeface="Times New Roman" panose="02020603050405020304" pitchFamily="18" charset="0"/>
                <a:cs typeface="Times New Roman" panose="02020603050405020304" pitchFamily="18" charset="0"/>
              </a:rPr>
              <a:t>n Pakistan, record monsoon rains led to unprecedented flooding that submerged one-third of the country. </a:t>
            </a:r>
            <a:r>
              <a:rPr lang="en-US" sz="2400" dirty="0">
                <a:solidFill>
                  <a:schemeClr val="bg1"/>
                </a:solidFill>
                <a:latin typeface="Times New Roman" panose="02020603050405020304" pitchFamily="18" charset="0"/>
                <a:cs typeface="Times New Roman" panose="02020603050405020304" pitchFamily="18" charset="0"/>
              </a:rPr>
              <a:t>It is</a:t>
            </a:r>
            <a:r>
              <a:rPr lang="en-US" sz="2400" b="0" i="0" u="none" strike="noStrike" baseline="0" dirty="0">
                <a:solidFill>
                  <a:schemeClr val="bg1"/>
                </a:solidFill>
                <a:latin typeface="Times New Roman" panose="02020603050405020304" pitchFamily="18" charset="0"/>
                <a:cs typeface="Times New Roman" panose="02020603050405020304" pitchFamily="18" charset="0"/>
              </a:rPr>
              <a:t> estimated that more than 33 million people were affected, with over 1,700 deaths and damages exceeding USD 30 billion(The United Nations Office for the Coordination of Humanitarian Affairs, 2022).</a:t>
            </a:r>
          </a:p>
          <a:p>
            <a:pPr algn="l"/>
            <a:r>
              <a:rPr lang="en-US" sz="2400" b="0" i="0" u="none" strike="noStrike" baseline="0" dirty="0">
                <a:solidFill>
                  <a:schemeClr val="bg1"/>
                </a:solidFill>
                <a:latin typeface="Times New Roman" panose="02020603050405020304" pitchFamily="18" charset="0"/>
                <a:cs typeface="Times New Roman" panose="02020603050405020304" pitchFamily="18" charset="0"/>
              </a:rPr>
              <a:t>In 2023, in Libya following Storm Daniel, which caused catastrophic flooding in the city of </a:t>
            </a:r>
            <a:r>
              <a:rPr lang="en-US" sz="2400" b="0" i="0" u="none" strike="noStrike" baseline="0" dirty="0" err="1">
                <a:solidFill>
                  <a:schemeClr val="bg1"/>
                </a:solidFill>
                <a:latin typeface="Times New Roman" panose="02020603050405020304" pitchFamily="18" charset="0"/>
                <a:cs typeface="Times New Roman" panose="02020603050405020304" pitchFamily="18" charset="0"/>
              </a:rPr>
              <a:t>Derna</a:t>
            </a:r>
            <a:r>
              <a:rPr lang="en-US" sz="2400" b="0" i="0" u="none" strike="noStrike" baseline="0" dirty="0">
                <a:solidFill>
                  <a:schemeClr val="bg1"/>
                </a:solidFill>
                <a:latin typeface="Times New Roman" panose="02020603050405020304" pitchFamily="18" charset="0"/>
                <a:cs typeface="Times New Roman" panose="02020603050405020304" pitchFamily="18" charset="0"/>
              </a:rPr>
              <a:t>, resulting in over 11,000 deaths and leaving thousands missing. (OCHA,2023).</a:t>
            </a:r>
          </a:p>
          <a:p>
            <a:pPr marL="0" indent="0" algn="l">
              <a:buNone/>
            </a:pPr>
            <a:endParaRPr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27AEDA-C978-7F9E-F478-B1ED43D73F67}"/>
              </a:ext>
            </a:extLst>
          </p:cNvPr>
          <p:cNvPicPr>
            <a:picLocks noChangeAspect="1"/>
          </p:cNvPicPr>
          <p:nvPr/>
        </p:nvPicPr>
        <p:blipFill>
          <a:blip r:embed="rId2"/>
          <a:stretch>
            <a:fillRect/>
          </a:stretch>
        </p:blipFill>
        <p:spPr>
          <a:xfrm>
            <a:off x="0" y="0"/>
            <a:ext cx="9144000" cy="6857999"/>
          </a:xfrm>
          <a:prstGeom prst="rect">
            <a:avLst/>
          </a:prstGeom>
        </p:spPr>
      </p:pic>
      <p:sp>
        <p:nvSpPr>
          <p:cNvPr id="2" name="Title 1">
            <a:extLst>
              <a:ext uri="{FF2B5EF4-FFF2-40B4-BE49-F238E27FC236}">
                <a16:creationId xmlns:a16="http://schemas.microsoft.com/office/drawing/2014/main" id="{A1F2D9FC-0A09-49DA-B7E4-79B919303ED3}"/>
              </a:ext>
            </a:extLst>
          </p:cNvPr>
          <p:cNvSpPr>
            <a:spLocks noGrp="1"/>
          </p:cNvSpPr>
          <p:nvPr>
            <p:ph type="title"/>
          </p:nvPr>
        </p:nvSpPr>
        <p:spPr>
          <a:xfrm>
            <a:off x="468247" y="294497"/>
            <a:ext cx="7772400" cy="1609344"/>
          </a:xfrm>
        </p:spPr>
        <p:txBody>
          <a:bodyPr/>
          <a:lstStyle/>
          <a:p>
            <a:pPr algn="ctr"/>
            <a:r>
              <a:rPr lang="en-US" dirty="0">
                <a:solidFill>
                  <a:schemeClr val="bg1"/>
                </a:solidFill>
              </a:rPr>
              <a:t>FLOOD DETECTION USING ICT’S(UGANDA)</a:t>
            </a:r>
            <a:endParaRPr lang="en-UG" dirty="0">
              <a:solidFill>
                <a:schemeClr val="bg1"/>
              </a:solidFill>
            </a:endParaRPr>
          </a:p>
        </p:txBody>
      </p:sp>
      <p:sp>
        <p:nvSpPr>
          <p:cNvPr id="3" name="Content Placeholder 2">
            <a:extLst>
              <a:ext uri="{FF2B5EF4-FFF2-40B4-BE49-F238E27FC236}">
                <a16:creationId xmlns:a16="http://schemas.microsoft.com/office/drawing/2014/main" id="{CAECEA3C-676C-4483-BC32-8E5C6F559430}"/>
              </a:ext>
            </a:extLst>
          </p:cNvPr>
          <p:cNvSpPr>
            <a:spLocks noGrp="1"/>
          </p:cNvSpPr>
          <p:nvPr>
            <p:ph idx="1"/>
          </p:nvPr>
        </p:nvSpPr>
        <p:spPr>
          <a:xfrm>
            <a:off x="431276" y="1692488"/>
            <a:ext cx="4013462" cy="4050792"/>
          </a:xfrm>
        </p:spPr>
        <p:txBody>
          <a:bodyPr>
            <a:noAutofit/>
          </a:bodyPr>
          <a:lstStyle/>
          <a:p>
            <a:pPr marL="0" indent="0">
              <a:buNone/>
            </a:pPr>
            <a:r>
              <a:rPr lang="en-US" sz="2400" dirty="0">
                <a:solidFill>
                  <a:schemeClr val="bg1"/>
                </a:solidFill>
              </a:rPr>
              <a:t>In 2014, the Government of Uganda, in partnership with the International Telecommunication Union (ITU), implemented a solar-powered Flood Early Warning System on </a:t>
            </a:r>
            <a:r>
              <a:rPr lang="en-US" sz="2400" dirty="0" err="1">
                <a:solidFill>
                  <a:schemeClr val="bg1"/>
                </a:solidFill>
              </a:rPr>
              <a:t>Namulo</a:t>
            </a:r>
            <a:r>
              <a:rPr lang="en-US" sz="2400" dirty="0">
                <a:solidFill>
                  <a:schemeClr val="bg1"/>
                </a:solidFill>
              </a:rPr>
              <a:t> bridge in </a:t>
            </a:r>
            <a:r>
              <a:rPr lang="en-US" sz="2400" dirty="0" err="1">
                <a:solidFill>
                  <a:schemeClr val="bg1"/>
                </a:solidFill>
              </a:rPr>
              <a:t>Butaleja</a:t>
            </a:r>
            <a:r>
              <a:rPr lang="en-US" sz="2400" dirty="0">
                <a:solidFill>
                  <a:schemeClr val="bg1"/>
                </a:solidFill>
              </a:rPr>
              <a:t> district on River </a:t>
            </a:r>
            <a:r>
              <a:rPr lang="en-US" sz="2400" dirty="0" err="1">
                <a:solidFill>
                  <a:schemeClr val="bg1"/>
                </a:solidFill>
              </a:rPr>
              <a:t>Manafwa</a:t>
            </a:r>
            <a:r>
              <a:rPr lang="en-US" sz="2400" dirty="0">
                <a:solidFill>
                  <a:schemeClr val="bg1"/>
                </a:solidFill>
              </a:rPr>
              <a:t>. This system alerts residents of rising water levels, helping to prevent loss of life and property(ITU, 2014).</a:t>
            </a:r>
          </a:p>
          <a:p>
            <a:endParaRPr lang="en-UG" sz="2400" dirty="0">
              <a:solidFill>
                <a:schemeClr val="bg1"/>
              </a:solidFill>
            </a:endParaRPr>
          </a:p>
        </p:txBody>
      </p:sp>
      <p:pic>
        <p:nvPicPr>
          <p:cNvPr id="5" name="Picture 4">
            <a:extLst>
              <a:ext uri="{FF2B5EF4-FFF2-40B4-BE49-F238E27FC236}">
                <a16:creationId xmlns:a16="http://schemas.microsoft.com/office/drawing/2014/main" id="{0E439AD7-111C-4F2C-B357-466CDE1AEF85}"/>
              </a:ext>
            </a:extLst>
          </p:cNvPr>
          <p:cNvPicPr>
            <a:picLocks noChangeAspect="1"/>
          </p:cNvPicPr>
          <p:nvPr/>
        </p:nvPicPr>
        <p:blipFill>
          <a:blip r:embed="rId3"/>
          <a:stretch>
            <a:fillRect/>
          </a:stretch>
        </p:blipFill>
        <p:spPr>
          <a:xfrm>
            <a:off x="5876876" y="4118384"/>
            <a:ext cx="3267124" cy="2739616"/>
          </a:xfrm>
          <a:prstGeom prst="rect">
            <a:avLst/>
          </a:prstGeom>
        </p:spPr>
      </p:pic>
      <p:pic>
        <p:nvPicPr>
          <p:cNvPr id="7" name="Picture 6">
            <a:extLst>
              <a:ext uri="{FF2B5EF4-FFF2-40B4-BE49-F238E27FC236}">
                <a16:creationId xmlns:a16="http://schemas.microsoft.com/office/drawing/2014/main" id="{A4663103-B310-47DB-AC9B-A16BD6D3C28B}"/>
              </a:ext>
            </a:extLst>
          </p:cNvPr>
          <p:cNvPicPr>
            <a:picLocks noChangeAspect="1"/>
          </p:cNvPicPr>
          <p:nvPr/>
        </p:nvPicPr>
        <p:blipFill>
          <a:blip r:embed="rId4"/>
          <a:stretch>
            <a:fillRect/>
          </a:stretch>
        </p:blipFill>
        <p:spPr>
          <a:xfrm>
            <a:off x="4354447" y="1337726"/>
            <a:ext cx="2743200" cy="3362325"/>
          </a:xfrm>
          <a:prstGeom prst="rect">
            <a:avLst/>
          </a:prstGeom>
        </p:spPr>
      </p:pic>
    </p:spTree>
    <p:extLst>
      <p:ext uri="{BB962C8B-B14F-4D97-AF65-F5344CB8AC3E}">
        <p14:creationId xmlns:p14="http://schemas.microsoft.com/office/powerpoint/2010/main" val="1685832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22E347-2FD9-AB2A-8A82-AF4A4CBF8560}"/>
              </a:ext>
            </a:extLst>
          </p:cNvPr>
          <p:cNvPicPr>
            <a:picLocks noChangeAspect="1"/>
          </p:cNvPicPr>
          <p:nvPr/>
        </p:nvPicPr>
        <p:blipFill>
          <a:blip r:embed="rId2"/>
          <a:stretch>
            <a:fillRect/>
          </a:stretch>
        </p:blipFill>
        <p:spPr>
          <a:xfrm>
            <a:off x="0" y="0"/>
            <a:ext cx="9144000" cy="6857999"/>
          </a:xfrm>
          <a:prstGeom prst="rect">
            <a:avLst/>
          </a:prstGeom>
        </p:spPr>
      </p:pic>
      <p:pic>
        <p:nvPicPr>
          <p:cNvPr id="5" name="Picture 4">
            <a:extLst>
              <a:ext uri="{FF2B5EF4-FFF2-40B4-BE49-F238E27FC236}">
                <a16:creationId xmlns:a16="http://schemas.microsoft.com/office/drawing/2014/main" id="{5019E6D9-AF5E-4AF2-ADC1-226742A962B6}"/>
              </a:ext>
            </a:extLst>
          </p:cNvPr>
          <p:cNvPicPr>
            <a:picLocks noChangeAspect="1"/>
          </p:cNvPicPr>
          <p:nvPr/>
        </p:nvPicPr>
        <p:blipFill>
          <a:blip r:embed="rId3"/>
          <a:stretch>
            <a:fillRect/>
          </a:stretch>
        </p:blipFill>
        <p:spPr>
          <a:xfrm>
            <a:off x="4357540" y="1723586"/>
            <a:ext cx="4732256" cy="3634033"/>
          </a:xfrm>
          <a:prstGeom prst="rect">
            <a:avLst/>
          </a:prstGeom>
        </p:spPr>
      </p:pic>
      <p:sp>
        <p:nvSpPr>
          <p:cNvPr id="2" name="Title 1">
            <a:extLst>
              <a:ext uri="{FF2B5EF4-FFF2-40B4-BE49-F238E27FC236}">
                <a16:creationId xmlns:a16="http://schemas.microsoft.com/office/drawing/2014/main" id="{DB72E582-8F07-49C0-AEA2-75C8570A4319}"/>
              </a:ext>
            </a:extLst>
          </p:cNvPr>
          <p:cNvSpPr>
            <a:spLocks noGrp="1"/>
          </p:cNvSpPr>
          <p:nvPr>
            <p:ph type="title"/>
          </p:nvPr>
        </p:nvSpPr>
        <p:spPr>
          <a:xfrm>
            <a:off x="685800" y="114242"/>
            <a:ext cx="7772400" cy="1609344"/>
          </a:xfrm>
        </p:spPr>
        <p:txBody>
          <a:bodyPr/>
          <a:lstStyle/>
          <a:p>
            <a:pPr algn="ctr"/>
            <a:r>
              <a:rPr lang="en-US" dirty="0">
                <a:solidFill>
                  <a:schemeClr val="bg1"/>
                </a:solidFill>
              </a:rPr>
              <a:t>Multi-Radar Multi-Sensor System(United States of America)</a:t>
            </a:r>
            <a:endParaRPr lang="en-UG" dirty="0">
              <a:solidFill>
                <a:schemeClr val="bg1"/>
              </a:solidFill>
            </a:endParaRPr>
          </a:p>
        </p:txBody>
      </p:sp>
      <p:sp>
        <p:nvSpPr>
          <p:cNvPr id="3" name="Content Placeholder 2">
            <a:extLst>
              <a:ext uri="{FF2B5EF4-FFF2-40B4-BE49-F238E27FC236}">
                <a16:creationId xmlns:a16="http://schemas.microsoft.com/office/drawing/2014/main" id="{14D3F64E-DB28-443C-BB97-DEF91E0D133B}"/>
              </a:ext>
            </a:extLst>
          </p:cNvPr>
          <p:cNvSpPr>
            <a:spLocks noGrp="1"/>
          </p:cNvSpPr>
          <p:nvPr>
            <p:ph idx="1"/>
          </p:nvPr>
        </p:nvSpPr>
        <p:spPr>
          <a:xfrm>
            <a:off x="148473" y="1652634"/>
            <a:ext cx="4154864" cy="4050792"/>
          </a:xfrm>
        </p:spPr>
        <p:txBody>
          <a:bodyPr>
            <a:normAutofit/>
          </a:bodyPr>
          <a:lstStyle/>
          <a:p>
            <a:r>
              <a:rPr lang="en-US" sz="2400" dirty="0">
                <a:solidFill>
                  <a:schemeClr val="bg1"/>
                </a:solidFill>
              </a:rPr>
              <a:t>MRMS integrates data from multiple sources like radars, satellites, weather stations, and lightning detection systems to estimate and forecast rainfall and potential flood risks. MRMS is particularly effective at detecting flash floods and heavy rainfall over large areas(Smith at </a:t>
            </a:r>
            <a:r>
              <a:rPr lang="en-US" sz="2400" dirty="0" err="1">
                <a:solidFill>
                  <a:schemeClr val="bg1"/>
                </a:solidFill>
              </a:rPr>
              <a:t>el</a:t>
            </a:r>
            <a:r>
              <a:rPr lang="en-US" sz="2400" dirty="0">
                <a:solidFill>
                  <a:schemeClr val="bg1"/>
                </a:solidFill>
              </a:rPr>
              <a:t>, 2016).</a:t>
            </a:r>
            <a:endParaRPr lang="en-UG" sz="2400" dirty="0">
              <a:solidFill>
                <a:schemeClr val="bg1"/>
              </a:solidFill>
            </a:endParaRPr>
          </a:p>
        </p:txBody>
      </p:sp>
      <p:sp>
        <p:nvSpPr>
          <p:cNvPr id="6" name="TextBox 5">
            <a:extLst>
              <a:ext uri="{FF2B5EF4-FFF2-40B4-BE49-F238E27FC236}">
                <a16:creationId xmlns:a16="http://schemas.microsoft.com/office/drawing/2014/main" id="{06B55D79-8CFA-FF98-FF05-EDEE6949FD6B}"/>
              </a:ext>
            </a:extLst>
          </p:cNvPr>
          <p:cNvSpPr txBox="1"/>
          <p:nvPr/>
        </p:nvSpPr>
        <p:spPr>
          <a:xfrm>
            <a:off x="387752" y="5845215"/>
            <a:ext cx="7911296" cy="523220"/>
          </a:xfrm>
          <a:prstGeom prst="rect">
            <a:avLst/>
          </a:prstGeom>
          <a:noFill/>
        </p:spPr>
        <p:txBody>
          <a:bodyPr wrap="square" rtlCol="0">
            <a:spAutoFit/>
          </a:bodyPr>
          <a:lstStyle/>
          <a:p>
            <a:pPr marL="285750" indent="-285750">
              <a:buFontTx/>
              <a:buChar char="-"/>
            </a:pPr>
            <a:r>
              <a:rPr lang="en-US" sz="1400" dirty="0">
                <a:solidFill>
                  <a:schemeClr val="bg1"/>
                </a:solidFill>
                <a:latin typeface="Times New Roman" panose="02020603050405020304" pitchFamily="18" charset="0"/>
                <a:cs typeface="Times New Roman" panose="02020603050405020304" pitchFamily="18" charset="0"/>
              </a:rPr>
              <a:t>ultrasonic – pressure transducers – flow rate – temperature – humidity - wind -</a:t>
            </a:r>
          </a:p>
          <a:p>
            <a:pPr marL="285750" indent="-285750">
              <a:buFontTx/>
              <a:buChar char="-"/>
            </a:pPr>
            <a:r>
              <a:rPr lang="en-US" sz="1400" dirty="0">
                <a:solidFill>
                  <a:schemeClr val="bg1"/>
                </a:solidFill>
                <a:latin typeface="Times New Roman" panose="02020603050405020304" pitchFamily="18" charset="0"/>
                <a:cs typeface="Times New Roman" panose="02020603050405020304" pitchFamily="18" charset="0"/>
              </a:rPr>
              <a:t>MODIS(</a:t>
            </a:r>
            <a:r>
              <a:rPr lang="fi-FI" sz="1400" dirty="0">
                <a:solidFill>
                  <a:schemeClr val="bg1"/>
                </a:solidFill>
                <a:latin typeface="Times New Roman" panose="02020603050405020304" pitchFamily="18" charset="0"/>
                <a:cs typeface="Times New Roman" panose="02020603050405020304" pitchFamily="18" charset="0"/>
              </a:rPr>
              <a:t>on NASA Terra1999-Aqua2002</a:t>
            </a:r>
            <a:r>
              <a:rPr lang="en-US" sz="1400" dirty="0">
                <a:solidFill>
                  <a:schemeClr val="bg1"/>
                </a:solidFill>
                <a:latin typeface="Times New Roman" panose="02020603050405020304" pitchFamily="18" charset="0"/>
                <a:cs typeface="Times New Roman" panose="02020603050405020304" pitchFamily="18" charset="0"/>
              </a:rPr>
              <a:t>) - Sentinel-1 &amp; Sentinel-2 </a:t>
            </a:r>
            <a:endParaRPr lang="en-UG" sz="1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8958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C9185B-DBE9-1C10-7EDA-534D4425FD1D}"/>
              </a:ext>
            </a:extLst>
          </p:cNvPr>
          <p:cNvPicPr>
            <a:picLocks noChangeAspect="1"/>
          </p:cNvPicPr>
          <p:nvPr/>
        </p:nvPicPr>
        <p:blipFill>
          <a:blip r:embed="rId2"/>
          <a:stretch>
            <a:fillRect/>
          </a:stretch>
        </p:blipFill>
        <p:spPr>
          <a:xfrm>
            <a:off x="0" y="0"/>
            <a:ext cx="9144000" cy="6857999"/>
          </a:xfrm>
          <a:prstGeom prst="rect">
            <a:avLst/>
          </a:prstGeom>
        </p:spPr>
      </p:pic>
      <p:sp>
        <p:nvSpPr>
          <p:cNvPr id="2" name="Title 1">
            <a:extLst>
              <a:ext uri="{FF2B5EF4-FFF2-40B4-BE49-F238E27FC236}">
                <a16:creationId xmlns:a16="http://schemas.microsoft.com/office/drawing/2014/main" id="{8EC73232-8932-94CA-5F6A-4A68A4825249}"/>
              </a:ext>
            </a:extLst>
          </p:cNvPr>
          <p:cNvSpPr>
            <a:spLocks noGrp="1"/>
          </p:cNvSpPr>
          <p:nvPr>
            <p:ph type="title"/>
          </p:nvPr>
        </p:nvSpPr>
        <p:spPr>
          <a:xfrm>
            <a:off x="685800" y="532667"/>
            <a:ext cx="7772400" cy="1609344"/>
          </a:xfrm>
        </p:spPr>
        <p:txBody>
          <a:bodyPr/>
          <a:lstStyle/>
          <a:p>
            <a:pPr algn="ctr"/>
            <a:r>
              <a:rPr lang="en-US" dirty="0">
                <a:solidFill>
                  <a:schemeClr val="bg1"/>
                </a:solidFill>
              </a:rPr>
              <a:t>METHODOLOGY [PROPOSED SOLUTION]</a:t>
            </a:r>
            <a:br>
              <a:rPr lang="en-US" dirty="0">
                <a:solidFill>
                  <a:schemeClr val="bg1"/>
                </a:solidFill>
              </a:rPr>
            </a:br>
            <a:r>
              <a:rPr lang="en-US" sz="3200" dirty="0">
                <a:solidFill>
                  <a:schemeClr val="bg1"/>
                </a:solidFill>
              </a:rPr>
              <a:t>- AN EMBEDDED AND MACHINE LEARNING FLOOD MONITORING AND WARNING SYSTEM -</a:t>
            </a:r>
            <a:endParaRPr lang="en-UG" dirty="0">
              <a:solidFill>
                <a:schemeClr val="bg1"/>
              </a:solidFill>
            </a:endParaRPr>
          </a:p>
        </p:txBody>
      </p:sp>
      <p:sp>
        <p:nvSpPr>
          <p:cNvPr id="3" name="Content Placeholder 2">
            <a:extLst>
              <a:ext uri="{FF2B5EF4-FFF2-40B4-BE49-F238E27FC236}">
                <a16:creationId xmlns:a16="http://schemas.microsoft.com/office/drawing/2014/main" id="{D722BCB8-C5A9-7705-865B-CD5FB7E6BBAB}"/>
              </a:ext>
            </a:extLst>
          </p:cNvPr>
          <p:cNvSpPr>
            <a:spLocks noGrp="1"/>
          </p:cNvSpPr>
          <p:nvPr>
            <p:ph idx="1"/>
          </p:nvPr>
        </p:nvSpPr>
        <p:spPr>
          <a:xfrm>
            <a:off x="685800" y="2636482"/>
            <a:ext cx="7772400" cy="4050792"/>
          </a:xfrm>
        </p:spPr>
        <p:txBody>
          <a:bodyPr/>
          <a:lstStyle/>
          <a:p>
            <a:r>
              <a:rPr lang="en-US" dirty="0">
                <a:solidFill>
                  <a:schemeClr val="bg1"/>
                </a:solidFill>
                <a:latin typeface="Times New Roman" panose="02020603050405020304" pitchFamily="18" charset="0"/>
                <a:cs typeface="Times New Roman" panose="02020603050405020304" pitchFamily="18" charset="0"/>
              </a:rPr>
              <a:t>Embedded Technologies</a:t>
            </a:r>
          </a:p>
          <a:p>
            <a:pPr marL="0" indent="0">
              <a:buNone/>
            </a:pPr>
            <a:r>
              <a:rPr lang="en-US" dirty="0">
                <a:solidFill>
                  <a:schemeClr val="bg1"/>
                </a:solidFill>
                <a:latin typeface="Times New Roman" panose="02020603050405020304" pitchFamily="18" charset="0"/>
                <a:cs typeface="Times New Roman" panose="02020603050405020304" pitchFamily="18" charset="0"/>
              </a:rPr>
              <a:t>- Esp-32 </a:t>
            </a:r>
          </a:p>
          <a:p>
            <a:pPr marL="0" indent="0">
              <a:buNone/>
            </a:pPr>
            <a:r>
              <a:rPr lang="en-US" dirty="0">
                <a:solidFill>
                  <a:schemeClr val="bg1"/>
                </a:solidFill>
                <a:latin typeface="Times New Roman" panose="02020603050405020304" pitchFamily="18" charset="0"/>
                <a:cs typeface="Times New Roman" panose="02020603050405020304" pitchFamily="18" charset="0"/>
              </a:rPr>
              <a:t>- Ultrasonic sensor</a:t>
            </a:r>
          </a:p>
          <a:p>
            <a:pPr marL="0" indent="0">
              <a:buNone/>
            </a:pPr>
            <a:r>
              <a:rPr lang="en-US" dirty="0">
                <a:solidFill>
                  <a:schemeClr val="bg1"/>
                </a:solidFill>
                <a:latin typeface="Times New Roman" panose="02020603050405020304" pitchFamily="18" charset="0"/>
                <a:cs typeface="Times New Roman" panose="02020603050405020304" pitchFamily="18" charset="0"/>
              </a:rPr>
              <a:t>- Flow sensor</a:t>
            </a:r>
          </a:p>
          <a:p>
            <a:pPr marL="0" indent="0">
              <a:buNone/>
            </a:pPr>
            <a:r>
              <a:rPr lang="en-US" dirty="0">
                <a:solidFill>
                  <a:schemeClr val="bg1"/>
                </a:solidFill>
                <a:latin typeface="Times New Roman" panose="02020603050405020304" pitchFamily="18" charset="0"/>
                <a:cs typeface="Times New Roman" panose="02020603050405020304" pitchFamily="18" charset="0"/>
              </a:rPr>
              <a:t>- Buzzer</a:t>
            </a:r>
          </a:p>
          <a:p>
            <a:pPr marL="0" indent="0">
              <a:buNone/>
            </a:pPr>
            <a:r>
              <a:rPr lang="en-US" dirty="0">
                <a:solidFill>
                  <a:schemeClr val="bg1"/>
                </a:solidFill>
                <a:latin typeface="Times New Roman" panose="02020603050405020304" pitchFamily="18" charset="0"/>
                <a:cs typeface="Times New Roman" panose="02020603050405020304" pitchFamily="18" charset="0"/>
              </a:rPr>
              <a:t>- Liquid Crystal Display(LCD)</a:t>
            </a:r>
          </a:p>
          <a:p>
            <a:r>
              <a:rPr lang="en-US" dirty="0">
                <a:solidFill>
                  <a:schemeClr val="bg1"/>
                </a:solidFill>
                <a:latin typeface="Times New Roman" panose="02020603050405020304" pitchFamily="18" charset="0"/>
                <a:cs typeface="Times New Roman" panose="02020603050405020304" pitchFamily="18" charset="0"/>
              </a:rPr>
              <a:t>Machine Learning Models</a:t>
            </a:r>
          </a:p>
          <a:p>
            <a:pPr marL="0" indent="0">
              <a:buNone/>
            </a:pPr>
            <a:r>
              <a:rPr lang="en-US" dirty="0">
                <a:solidFill>
                  <a:schemeClr val="bg1"/>
                </a:solidFill>
                <a:latin typeface="Times New Roman" panose="02020603050405020304" pitchFamily="18" charset="0"/>
                <a:cs typeface="Times New Roman" panose="02020603050405020304" pitchFamily="18" charset="0"/>
              </a:rPr>
              <a:t>- Random Forest </a:t>
            </a:r>
            <a:endParaRPr lang="en-UG"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9401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82E9FA-6B39-0F0B-C3A6-850ABE293F24}"/>
              </a:ext>
            </a:extLst>
          </p:cNvPr>
          <p:cNvPicPr>
            <a:picLocks noChangeAspect="1"/>
          </p:cNvPicPr>
          <p:nvPr/>
        </p:nvPicPr>
        <p:blipFill>
          <a:blip r:embed="rId2"/>
          <a:stretch>
            <a:fillRect/>
          </a:stretch>
        </p:blipFill>
        <p:spPr>
          <a:xfrm>
            <a:off x="0" y="0"/>
            <a:ext cx="9144000" cy="6857999"/>
          </a:xfrm>
          <a:prstGeom prst="rect">
            <a:avLst/>
          </a:prstGeom>
        </p:spPr>
      </p:pic>
      <p:sp>
        <p:nvSpPr>
          <p:cNvPr id="2" name="Title 1">
            <a:extLst>
              <a:ext uri="{FF2B5EF4-FFF2-40B4-BE49-F238E27FC236}">
                <a16:creationId xmlns:a16="http://schemas.microsoft.com/office/drawing/2014/main" id="{E1B4C05A-7E31-4153-BB64-098D62FFDFA4}"/>
              </a:ext>
            </a:extLst>
          </p:cNvPr>
          <p:cNvSpPr>
            <a:spLocks noGrp="1"/>
          </p:cNvSpPr>
          <p:nvPr>
            <p:ph type="title"/>
          </p:nvPr>
        </p:nvSpPr>
        <p:spPr/>
        <p:txBody>
          <a:bodyPr/>
          <a:lstStyle/>
          <a:p>
            <a:r>
              <a:rPr lang="en-US" dirty="0">
                <a:solidFill>
                  <a:schemeClr val="bg1"/>
                </a:solidFill>
              </a:rPr>
              <a:t>PROPOSED SOLUTION</a:t>
            </a:r>
            <a:endParaRPr lang="en-UG" dirty="0">
              <a:solidFill>
                <a:schemeClr val="bg1"/>
              </a:solidFill>
            </a:endParaRPr>
          </a:p>
        </p:txBody>
      </p:sp>
      <p:sp>
        <p:nvSpPr>
          <p:cNvPr id="3" name="Content Placeholder 2">
            <a:extLst>
              <a:ext uri="{FF2B5EF4-FFF2-40B4-BE49-F238E27FC236}">
                <a16:creationId xmlns:a16="http://schemas.microsoft.com/office/drawing/2014/main" id="{59875695-C0A9-46EF-8179-FAE6ECEBAF69}"/>
              </a:ext>
            </a:extLst>
          </p:cNvPr>
          <p:cNvSpPr>
            <a:spLocks noGrp="1"/>
          </p:cNvSpPr>
          <p:nvPr>
            <p:ph idx="1"/>
          </p:nvPr>
        </p:nvSpPr>
        <p:spPr>
          <a:xfrm>
            <a:off x="685800" y="1762812"/>
            <a:ext cx="7772400" cy="4812384"/>
          </a:xfrm>
        </p:spPr>
        <p:txBody>
          <a:bodyPr>
            <a:normAutofit/>
          </a:bodyPr>
          <a:lstStyle/>
          <a:p>
            <a:r>
              <a:rPr lang="en-US" sz="2400" dirty="0">
                <a:solidFill>
                  <a:schemeClr val="bg1"/>
                </a:solidFill>
              </a:rPr>
              <a:t>The proposed system focuses on developing a prototype of an embedded and machine learning flood monitoring and early warning system. It integrates ultrasonic sensors for real-time water level measurement and flow sensors to track water flow rates. The system also includes an LCD display for real-time status updates and a buzzer for audible alerts, ensuring a comprehensive and accessible solution for flood warning​s.</a:t>
            </a:r>
            <a:endParaRPr lang="en-UG" sz="2400" dirty="0">
              <a:solidFill>
                <a:schemeClr val="bg1"/>
              </a:solidFill>
            </a:endParaRPr>
          </a:p>
        </p:txBody>
      </p:sp>
    </p:spTree>
    <p:extLst>
      <p:ext uri="{BB962C8B-B14F-4D97-AF65-F5344CB8AC3E}">
        <p14:creationId xmlns:p14="http://schemas.microsoft.com/office/powerpoint/2010/main" val="3214382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6F707F-2F6F-5333-065A-AE58058C75EC}"/>
              </a:ext>
            </a:extLst>
          </p:cNvPr>
          <p:cNvPicPr>
            <a:picLocks noChangeAspect="1"/>
          </p:cNvPicPr>
          <p:nvPr/>
        </p:nvPicPr>
        <p:blipFill>
          <a:blip r:embed="rId2"/>
          <a:stretch>
            <a:fillRect/>
          </a:stretch>
        </p:blipFill>
        <p:spPr>
          <a:xfrm>
            <a:off x="0" y="0"/>
            <a:ext cx="9144000" cy="6857999"/>
          </a:xfrm>
          <a:prstGeom prst="rect">
            <a:avLst/>
          </a:prstGeom>
        </p:spPr>
      </p:pic>
      <p:sp>
        <p:nvSpPr>
          <p:cNvPr id="2" name="Title 1">
            <a:extLst>
              <a:ext uri="{FF2B5EF4-FFF2-40B4-BE49-F238E27FC236}">
                <a16:creationId xmlns:a16="http://schemas.microsoft.com/office/drawing/2014/main" id="{E6480CAD-2FA7-7B69-4EC0-4AD2292A760B}"/>
              </a:ext>
            </a:extLst>
          </p:cNvPr>
          <p:cNvSpPr>
            <a:spLocks noGrp="1"/>
          </p:cNvSpPr>
          <p:nvPr>
            <p:ph type="title"/>
          </p:nvPr>
        </p:nvSpPr>
        <p:spPr/>
        <p:txBody>
          <a:bodyPr/>
          <a:lstStyle/>
          <a:p>
            <a:r>
              <a:rPr lang="en-US" dirty="0">
                <a:solidFill>
                  <a:schemeClr val="bg1"/>
                </a:solidFill>
              </a:rPr>
              <a:t>CONTINUATION</a:t>
            </a:r>
            <a:endParaRPr lang="en-UG" dirty="0">
              <a:solidFill>
                <a:schemeClr val="bg1"/>
              </a:solidFill>
            </a:endParaRPr>
          </a:p>
        </p:txBody>
      </p:sp>
      <p:sp>
        <p:nvSpPr>
          <p:cNvPr id="3" name="Content Placeholder 2">
            <a:extLst>
              <a:ext uri="{FF2B5EF4-FFF2-40B4-BE49-F238E27FC236}">
                <a16:creationId xmlns:a16="http://schemas.microsoft.com/office/drawing/2014/main" id="{7E5F86F9-834F-8825-AB07-04631F47D429}"/>
              </a:ext>
            </a:extLst>
          </p:cNvPr>
          <p:cNvSpPr>
            <a:spLocks noGrp="1"/>
          </p:cNvSpPr>
          <p:nvPr>
            <p:ph idx="1"/>
          </p:nvPr>
        </p:nvSpPr>
        <p:spPr/>
        <p:txBody>
          <a:bodyPr/>
          <a:lstStyle/>
          <a:p>
            <a:r>
              <a:rPr lang="en-US" dirty="0">
                <a:solidFill>
                  <a:schemeClr val="bg1"/>
                </a:solidFill>
              </a:rPr>
              <a:t>The micro-controller(ESP-32) then sends data collected from the sensors to a Google Sheets document. The data is collected for future references. </a:t>
            </a:r>
          </a:p>
          <a:p>
            <a:r>
              <a:rPr lang="en-US" dirty="0">
                <a:solidFill>
                  <a:schemeClr val="bg1"/>
                </a:solidFill>
              </a:rPr>
              <a:t>This data is then used to make predictions for future flooding events and can easily be viewed on a dashboard.</a:t>
            </a:r>
            <a:endParaRPr lang="en-UG" dirty="0">
              <a:solidFill>
                <a:schemeClr val="bg1"/>
              </a:solidFill>
            </a:endParaRPr>
          </a:p>
        </p:txBody>
      </p:sp>
    </p:spTree>
    <p:extLst>
      <p:ext uri="{BB962C8B-B14F-4D97-AF65-F5344CB8AC3E}">
        <p14:creationId xmlns:p14="http://schemas.microsoft.com/office/powerpoint/2010/main" val="21021043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6609</TotalTime>
  <Words>731</Words>
  <Application>Microsoft Office PowerPoint</Application>
  <PresentationFormat>On-screen Show (4:3)</PresentationFormat>
  <Paragraphs>48</Paragraphs>
  <Slides>13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Rockwell</vt:lpstr>
      <vt:lpstr>Rockwell Condensed</vt:lpstr>
      <vt:lpstr>Rockwell Condensed (Headings)</vt:lpstr>
      <vt:lpstr>Times New Roman</vt:lpstr>
      <vt:lpstr>Trebuchet MS</vt:lpstr>
      <vt:lpstr>Wingdings</vt:lpstr>
      <vt:lpstr>Wood Type</vt:lpstr>
      <vt:lpstr>Floods in Uganda</vt:lpstr>
      <vt:lpstr>INTRODUCTION</vt:lpstr>
      <vt:lpstr>PowerPoint Presentation</vt:lpstr>
      <vt:lpstr>BACKGROUND</vt:lpstr>
      <vt:lpstr>FLOOD DETECTION USING ICT’S(UGANDA)</vt:lpstr>
      <vt:lpstr>Multi-Radar Multi-Sensor System(United States of America)</vt:lpstr>
      <vt:lpstr>METHODOLOGY [PROPOSED SOLUTION] - AN EMBEDDED AND MACHINE LEARNING FLOOD MONITORING AND WARNING SYSTEM -</vt:lpstr>
      <vt:lpstr>PROPOSED SOLUTION</vt:lpstr>
      <vt:lpstr>CONTINUATION</vt:lpstr>
      <vt:lpstr>DEMONSTRATION OF THE PROTOTYPE</vt:lpstr>
      <vt:lpstr>MONITORING DASHBOARD</vt:lpstr>
      <vt:lpstr>CHALLENGES </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Floods in Uganda: Causes, Impacts, and Management</dc:title>
  <dc:subject/>
  <dc:creator>Daniel Wavamunno</dc:creator>
  <cp:keywords/>
  <dc:description>generated using python-pptx</dc:description>
  <cp:lastModifiedBy>Daniel Wavamunno</cp:lastModifiedBy>
  <cp:revision>40</cp:revision>
  <dcterms:created xsi:type="dcterms:W3CDTF">2013-01-27T09:14:16Z</dcterms:created>
  <dcterms:modified xsi:type="dcterms:W3CDTF">2025-04-23T10:27:44Z</dcterms:modified>
  <cp:category/>
</cp:coreProperties>
</file>